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56" r:id="rId2"/>
    <p:sldId id="272" r:id="rId3"/>
    <p:sldId id="273" r:id="rId4"/>
    <p:sldId id="258" r:id="rId5"/>
    <p:sldId id="265" r:id="rId6"/>
    <p:sldId id="284" r:id="rId7"/>
    <p:sldId id="277" r:id="rId8"/>
    <p:sldId id="276" r:id="rId9"/>
    <p:sldId id="275" r:id="rId10"/>
    <p:sldId id="274" r:id="rId11"/>
    <p:sldId id="257" r:id="rId12"/>
    <p:sldId id="285" r:id="rId13"/>
    <p:sldId id="288" r:id="rId14"/>
    <p:sldId id="286" r:id="rId15"/>
    <p:sldId id="281" r:id="rId16"/>
    <p:sldId id="293" r:id="rId17"/>
    <p:sldId id="292" r:id="rId18"/>
    <p:sldId id="291"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19"/>
  </p:normalViewPr>
  <p:slideViewPr>
    <p:cSldViewPr snapToGrid="0">
      <p:cViewPr varScale="1">
        <p:scale>
          <a:sx n="93" d="100"/>
          <a:sy n="93" d="100"/>
        </p:scale>
        <p:origin x="216" y="312"/>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14B8F-02D3-4547-B4ED-541B3BDB3A14}" type="datetimeFigureOut">
              <a:rPr lang="en-US" smtClean="0"/>
              <a:t>2/23/26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22ADB6-E931-9941-A16F-211D1AE06F46}" type="slidenum">
              <a:rPr lang="en-US" smtClean="0"/>
              <a:t>‹#›</a:t>
            </a:fld>
            <a:endParaRPr lang="en-US"/>
          </a:p>
        </p:txBody>
      </p:sp>
    </p:spTree>
    <p:extLst>
      <p:ext uri="{BB962C8B-B14F-4D97-AF65-F5344CB8AC3E}">
        <p14:creationId xmlns:p14="http://schemas.microsoft.com/office/powerpoint/2010/main" val="2787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2ADB6-E931-9941-A16F-211D1AE06F46}" type="slidenum">
              <a:rPr lang="en-US" smtClean="0"/>
              <a:t>11</a:t>
            </a:fld>
            <a:endParaRPr lang="en-US"/>
          </a:p>
        </p:txBody>
      </p:sp>
    </p:spTree>
    <p:extLst>
      <p:ext uri="{BB962C8B-B14F-4D97-AF65-F5344CB8AC3E}">
        <p14:creationId xmlns:p14="http://schemas.microsoft.com/office/powerpoint/2010/main" val="870064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D8D8B1-BA05-2A65-29ED-43EA17906B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E184E0-BA28-5B1A-A0B1-3729FD401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D07E0B-5C03-FB4A-05C3-1B80E735A752}"/>
              </a:ext>
            </a:extLst>
          </p:cNvPr>
          <p:cNvSpPr>
            <a:spLocks noGrp="1"/>
          </p:cNvSpPr>
          <p:nvPr>
            <p:ph type="body" idx="1"/>
          </p:nvPr>
        </p:nvSpPr>
        <p:spPr/>
        <p:txBody>
          <a:bodyPr/>
          <a:lstStyle/>
          <a:p>
            <a:r>
              <a:rPr lang="en-US" b="1" dirty="0"/>
              <a:t>Warning Signs: </a:t>
            </a:r>
            <a:r>
              <a:rPr lang="en-US" dirty="0"/>
              <a:t>Parents play a crucial role in identifying cyberbullying by closely observing changes in their child's behavior and online interactions. There are several warning signs that may indicate a child is experiencing distress due to cyberbullying:</a:t>
            </a:r>
          </a:p>
          <a:p>
            <a:pPr lvl="0"/>
            <a:r>
              <a:rPr lang="en-US" dirty="0"/>
              <a:t>Withdrawal: If a child becomes suddenly withdrawn or avoids discussing their online activities, this behavior may suggest they are troubled by something online.</a:t>
            </a:r>
          </a:p>
          <a:p>
            <a:pPr lvl="0"/>
            <a:r>
              <a:rPr lang="en-US" dirty="0"/>
              <a:t>Emotional Changes: Noticeable shifts in mood, including increased anxiety, sadness, or irritability, can signal that something is wrong.</a:t>
            </a:r>
          </a:p>
          <a:p>
            <a:pPr lvl="0"/>
            <a:r>
              <a:rPr lang="en-US" dirty="0"/>
              <a:t>Changes in Online Behavior: If a child starts spending less time online or becomes secretive about their devices, it could be a red flag.</a:t>
            </a:r>
          </a:p>
          <a:p>
            <a:pPr lvl="0"/>
            <a:r>
              <a:rPr lang="en-US" dirty="0"/>
              <a:t>Physical Symptoms: Complaints of headaches, stomachaches, or other physical symptoms without a clear cause—especially if accompanied by reluctance to go to school—can indicate stress related to cyberbullying.</a:t>
            </a:r>
          </a:p>
          <a:p>
            <a:pPr lvl="0"/>
            <a:endParaRPr lang="en-US" dirty="0"/>
          </a:p>
          <a:p>
            <a:pPr lvl="0"/>
            <a:r>
              <a:rPr lang="en-US" b="1" dirty="0"/>
              <a:t>Monitoring: </a:t>
            </a:r>
            <a:r>
              <a:rPr lang="en-US" dirty="0"/>
              <a:t>Active monitoring of your child's online activity is important in identifying potential cyberbullying. Parents should regularly review their child’s social media accounts and messages for signs of harassment or negative interactions. Encouraging open discussions about online experiences and feelings will make it easier for children to share if they are being bullied.</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Resources for Parents: </a:t>
            </a:r>
            <a:r>
              <a:rPr lang="en-US" dirty="0"/>
              <a:t>Guides from organizations such as ConnectSafely and UNICEF offer strategies for recognizing and addressing cyberbullying. These resources emphasize the importance of prevention through communication, education, 	and policy implementation.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lvl="0"/>
            <a:endParaRPr lang="en-US" dirty="0"/>
          </a:p>
          <a:p>
            <a:pPr lvl="0"/>
            <a:endParaRPr lang="en-US" dirty="0"/>
          </a:p>
          <a:p>
            <a:endParaRPr lang="en-US" dirty="0"/>
          </a:p>
        </p:txBody>
      </p:sp>
      <p:sp>
        <p:nvSpPr>
          <p:cNvPr id="4" name="Slide Number Placeholder 3">
            <a:extLst>
              <a:ext uri="{FF2B5EF4-FFF2-40B4-BE49-F238E27FC236}">
                <a16:creationId xmlns:a16="http://schemas.microsoft.com/office/drawing/2014/main" id="{047C25FB-3DA9-6040-1741-C2775A610046}"/>
              </a:ext>
            </a:extLst>
          </p:cNvPr>
          <p:cNvSpPr>
            <a:spLocks noGrp="1"/>
          </p:cNvSpPr>
          <p:nvPr>
            <p:ph type="sldNum" sz="quarter" idx="5"/>
          </p:nvPr>
        </p:nvSpPr>
        <p:spPr/>
        <p:txBody>
          <a:bodyPr/>
          <a:lstStyle/>
          <a:p>
            <a:fld id="{CD22ADB6-E931-9941-A16F-211D1AE06F46}" type="slidenum">
              <a:rPr lang="en-US" smtClean="0"/>
              <a:t>12</a:t>
            </a:fld>
            <a:endParaRPr lang="en-US"/>
          </a:p>
        </p:txBody>
      </p:sp>
    </p:spTree>
    <p:extLst>
      <p:ext uri="{BB962C8B-B14F-4D97-AF65-F5344CB8AC3E}">
        <p14:creationId xmlns:p14="http://schemas.microsoft.com/office/powerpoint/2010/main" val="733066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D2185-38F5-AAAF-7449-5AD3ED159D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958C72-10EA-54A3-653F-E41145368A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EC5AF-962A-A66C-BE30-9C89BE8DFF83}"/>
              </a:ext>
            </a:extLst>
          </p:cNvPr>
          <p:cNvSpPr>
            <a:spLocks noGrp="1"/>
          </p:cNvSpPr>
          <p:nvPr>
            <p:ph type="body" idx="1"/>
          </p:nvPr>
        </p:nvSpPr>
        <p:spPr/>
        <p:txBody>
          <a:bodyPr/>
          <a:lstStyle/>
          <a:p>
            <a:r>
              <a:rPr lang="en-US" sz="1200" b="1" kern="1200" dirty="0">
                <a:solidFill>
                  <a:schemeClr val="tx1"/>
                </a:solidFill>
                <a:effectLst/>
                <a:latin typeface="+mn-lt"/>
                <a:ea typeface="+mn-ea"/>
                <a:cs typeface="+mn-cs"/>
              </a:rPr>
              <a:t>Prevention</a:t>
            </a:r>
            <a:r>
              <a:rPr lang="en-US" sz="1200" kern="1200" dirty="0">
                <a:solidFill>
                  <a:schemeClr val="tx1"/>
                </a:solidFill>
                <a:effectLst/>
                <a:latin typeface="+mn-lt"/>
                <a:ea typeface="+mn-ea"/>
                <a:cs typeface="+mn-cs"/>
              </a:rPr>
              <a:t>: requires a proactive approach. Effective strategies include fostering open communication, educating about online behavior, and implementing clear policies.</a:t>
            </a:r>
            <a:r>
              <a:rPr lang="en-US" dirty="0">
                <a:effectLst/>
              </a:rPr>
              <a:t> </a:t>
            </a:r>
          </a:p>
          <a:p>
            <a:endParaRPr lang="en-US"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effectLst/>
              </a:rPr>
              <a:t>Communication</a:t>
            </a:r>
            <a:r>
              <a:rPr lang="en-US" dirty="0">
                <a:effectLst/>
              </a:rPr>
              <a:t>: </a:t>
            </a:r>
            <a:r>
              <a:rPr lang="en-US" sz="1200" kern="1200" dirty="0">
                <a:solidFill>
                  <a:schemeClr val="tx1"/>
                </a:solidFill>
                <a:effectLst/>
                <a:latin typeface="+mn-lt"/>
                <a:ea typeface="+mn-ea"/>
                <a:cs typeface="+mn-cs"/>
              </a:rPr>
              <a:t>Encourage children to talk about their online experiences. Children may be reluctant to share problems with peers, often fearing loss of internet privileges if they report cyberbullying. Parents must ensure their children feel confident they can share anything without fear of punishment and know they will receive help. Teaching children that no one has the right to harm another person and creating a safe environment for sharing help with early identification and intervention.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Education</a:t>
            </a:r>
            <a:r>
              <a:rPr lang="en-US" dirty="0"/>
              <a:t>: </a:t>
            </a:r>
            <a:r>
              <a:rPr lang="en-US" sz="1200" kern="1200" dirty="0">
                <a:solidFill>
                  <a:schemeClr val="tx1"/>
                </a:solidFill>
                <a:effectLst/>
                <a:latin typeface="+mn-lt"/>
                <a:ea typeface="+mn-ea"/>
                <a:cs typeface="+mn-cs"/>
              </a:rPr>
              <a:t>Parents should learn about the impact of cyberbullying and the importance of respectful online interactions and teach these concepts to their children. Programs that educate both parents and kids about digital citizenship can help promote awareness and prevent cyberbullying.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Policies</a:t>
            </a:r>
            <a:r>
              <a:rPr lang="en-US" dirty="0"/>
              <a:t>: </a:t>
            </a:r>
            <a:r>
              <a:rPr lang="en-US" sz="1200" kern="1200" dirty="0">
                <a:solidFill>
                  <a:schemeClr val="tx1"/>
                </a:solidFill>
                <a:effectLst/>
                <a:latin typeface="+mn-lt"/>
                <a:ea typeface="+mn-ea"/>
                <a:cs typeface="+mn-cs"/>
              </a:rPr>
              <a:t>Parents should be familiar with anti-cyberbullying policies and reporting mechanisms established by schools and other organizations. These policies should be clear, concise, and easily accessible. It is important that parents and teachers ensure children understand these policies and know how to report incidents.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Empowerment</a:t>
            </a:r>
            <a:r>
              <a:rPr lang="en-US" sz="1200" kern="1200" dirty="0">
                <a:solidFill>
                  <a:schemeClr val="tx1"/>
                </a:solidFill>
                <a:effectLst/>
                <a:latin typeface="+mn-lt"/>
                <a:ea typeface="+mn-ea"/>
                <a:cs typeface="+mn-cs"/>
              </a:rPr>
              <a:t>: Empowering children to stand up to bullying involves providing strategies for effective responses. Encourage children to speak up when they are victimized or witness someone else being bullied. Help them understand the difference between tattling—telling to get someone in trouble—and reporting, which is about getting someone help to keep them safe. Support groups can also help victims feel less isolated.</a:t>
            </a:r>
            <a:r>
              <a:rPr lang="en-US"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A61342EA-76C7-DA32-76F4-766168CC2B44}"/>
              </a:ext>
            </a:extLst>
          </p:cNvPr>
          <p:cNvSpPr>
            <a:spLocks noGrp="1"/>
          </p:cNvSpPr>
          <p:nvPr>
            <p:ph type="sldNum" sz="quarter" idx="5"/>
          </p:nvPr>
        </p:nvSpPr>
        <p:spPr/>
        <p:txBody>
          <a:bodyPr/>
          <a:lstStyle/>
          <a:p>
            <a:fld id="{CD22ADB6-E931-9941-A16F-211D1AE06F46}" type="slidenum">
              <a:rPr lang="en-US" smtClean="0"/>
              <a:t>13</a:t>
            </a:fld>
            <a:endParaRPr lang="en-US"/>
          </a:p>
        </p:txBody>
      </p:sp>
    </p:spTree>
    <p:extLst>
      <p:ext uri="{BB962C8B-B14F-4D97-AF65-F5344CB8AC3E}">
        <p14:creationId xmlns:p14="http://schemas.microsoft.com/office/powerpoint/2010/main" val="4117788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BFA5C-3F25-26F8-5189-1466386DE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F2EC1C-D99B-B0DD-615F-482FE1C9F9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30684-550B-BE3D-46B8-2FAFC554AB3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Technology:</a:t>
            </a:r>
            <a:r>
              <a:rPr lang="en-US" b="0" dirty="0"/>
              <a:t> </a:t>
            </a:r>
            <a:r>
              <a:rPr lang="en-US" sz="1200" kern="1200" dirty="0">
                <a:solidFill>
                  <a:schemeClr val="tx1"/>
                </a:solidFill>
                <a:effectLst/>
                <a:latin typeface="+mn-lt"/>
                <a:ea typeface="+mn-ea"/>
                <a:cs typeface="+mn-cs"/>
              </a:rPr>
              <a:t>If children use cell phones or have accounts on platforms such as TikTok, YouTube, or Instagram, parents should learn how to use these technologies. Children can teach their parents about their online activities. Taking an interest in their online world is as important as involvement in other aspects of their lives.</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Limits: </a:t>
            </a:r>
            <a:r>
              <a:rPr lang="en-US" sz="1200" kern="1200" dirty="0">
                <a:solidFill>
                  <a:schemeClr val="tx1"/>
                </a:solidFill>
                <a:effectLst/>
                <a:latin typeface="+mn-lt"/>
                <a:ea typeface="+mn-ea"/>
                <a:cs typeface="+mn-cs"/>
              </a:rPr>
              <a:t>Help children make responsible decisions about technology use by establishing guidelines and exerting control when necessary. Investigate the features of all the technology they use. Cell phones with internet access should have the same guidelines and safety measures as household computers. Obtain information on parental controls for all devices.</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Online Friends: </a:t>
            </a:r>
            <a:r>
              <a:rPr lang="en-US" sz="1200" kern="1200" dirty="0">
                <a:solidFill>
                  <a:schemeClr val="tx1"/>
                </a:solidFill>
                <a:effectLst/>
                <a:latin typeface="+mn-lt"/>
                <a:ea typeface="+mn-ea"/>
                <a:cs typeface="+mn-cs"/>
              </a:rPr>
              <a:t>Making online friends is quick and easy, but it is important to help children understand the difference between a real friend and a friendly stranger. Monitor their virtual friendships by asking questions you would ask about their friends in the physical world. Encourage children never to disclose information that reveals their identity, location, or school, and instruct them never to arrange in-person meetings with online-only friends.</a:t>
            </a:r>
          </a:p>
          <a:p>
            <a:endParaRPr lang="en-US" b="1" dirty="0"/>
          </a:p>
        </p:txBody>
      </p:sp>
      <p:sp>
        <p:nvSpPr>
          <p:cNvPr id="4" name="Slide Number Placeholder 3">
            <a:extLst>
              <a:ext uri="{FF2B5EF4-FFF2-40B4-BE49-F238E27FC236}">
                <a16:creationId xmlns:a16="http://schemas.microsoft.com/office/drawing/2014/main" id="{E6BF1304-7BFA-352C-06EB-8C247AE54981}"/>
              </a:ext>
            </a:extLst>
          </p:cNvPr>
          <p:cNvSpPr>
            <a:spLocks noGrp="1"/>
          </p:cNvSpPr>
          <p:nvPr>
            <p:ph type="sldNum" sz="quarter" idx="5"/>
          </p:nvPr>
        </p:nvSpPr>
        <p:spPr/>
        <p:txBody>
          <a:bodyPr/>
          <a:lstStyle/>
          <a:p>
            <a:fld id="{CD22ADB6-E931-9941-A16F-211D1AE06F46}" type="slidenum">
              <a:rPr lang="en-US" smtClean="0"/>
              <a:t>14</a:t>
            </a:fld>
            <a:endParaRPr lang="en-US"/>
          </a:p>
        </p:txBody>
      </p:sp>
    </p:spTree>
    <p:extLst>
      <p:ext uri="{BB962C8B-B14F-4D97-AF65-F5344CB8AC3E}">
        <p14:creationId xmlns:p14="http://schemas.microsoft.com/office/powerpoint/2010/main" val="4043844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Creative and digital skills: </a:t>
            </a:r>
            <a:r>
              <a:rPr lang="en-US" b="0" dirty="0"/>
              <a:t>content creation, digital design and editing, and virtual world building.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Interactive Learning and Research: </a:t>
            </a:r>
            <a:r>
              <a:rPr lang="en-US" b="0" dirty="0"/>
              <a:t>virtual field trips and tours, citizen science and research, virtual labs.</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Collaborative and Social Technology: </a:t>
            </a:r>
            <a:r>
              <a:rPr lang="en-US" b="0" dirty="0"/>
              <a:t>online book clubs/forums, virtual scavenger hunts and escape rooms, online music jam sessions.</a:t>
            </a:r>
            <a:endParaRPr lang="en-US" b="1" dirty="0"/>
          </a:p>
          <a:p>
            <a:endParaRPr lang="en-US" b="1" dirty="0"/>
          </a:p>
        </p:txBody>
      </p:sp>
      <p:sp>
        <p:nvSpPr>
          <p:cNvPr id="4" name="Slide Number Placeholder 3"/>
          <p:cNvSpPr>
            <a:spLocks noGrp="1"/>
          </p:cNvSpPr>
          <p:nvPr>
            <p:ph type="sldNum" sz="quarter" idx="5"/>
          </p:nvPr>
        </p:nvSpPr>
        <p:spPr/>
        <p:txBody>
          <a:bodyPr/>
          <a:lstStyle/>
          <a:p>
            <a:fld id="{CD22ADB6-E931-9941-A16F-211D1AE06F46}" type="slidenum">
              <a:rPr lang="en-US" smtClean="0"/>
              <a:t>18</a:t>
            </a:fld>
            <a:endParaRPr lang="en-US"/>
          </a:p>
        </p:txBody>
      </p:sp>
    </p:spTree>
    <p:extLst>
      <p:ext uri="{BB962C8B-B14F-4D97-AF65-F5344CB8AC3E}">
        <p14:creationId xmlns:p14="http://schemas.microsoft.com/office/powerpoint/2010/main" val="2273813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86FB967-DCCE-4540-A6CC-18A7FA1334BE}" type="datetimeFigureOut">
              <a:rPr lang="en-US" smtClean="0"/>
              <a:t>2/23/26</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6B4BFE7-EDC9-D04F-983C-BAFDB65903A4}"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n-US"/>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n-US"/>
            </a:p>
          </p:txBody>
        </p:sp>
      </p:grpSp>
    </p:spTree>
    <p:extLst>
      <p:ext uri="{BB962C8B-B14F-4D97-AF65-F5344CB8AC3E}">
        <p14:creationId xmlns:p14="http://schemas.microsoft.com/office/powerpoint/2010/main" val="20694060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FB967-DCCE-4540-A6CC-18A7FA1334BE}"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3929527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FB967-DCCE-4540-A6CC-18A7FA1334BE}"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10902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6FB967-DCCE-4540-A6CC-18A7FA1334BE}" type="datetimeFigureOut">
              <a:rPr lang="en-US" smtClean="0"/>
              <a:t>2/23/26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67680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86FB967-DCCE-4540-A6CC-18A7FA1334BE}" type="datetimeFigureOut">
              <a:rPr lang="en-US" smtClean="0"/>
              <a:t>2/23/26</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6B4BFE7-EDC9-D04F-983C-BAFDB65903A4}"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7551565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6FB967-DCCE-4540-A6CC-18A7FA1334BE}" type="datetimeFigureOut">
              <a:rPr lang="en-US" smtClean="0"/>
              <a:t>2/23/26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3135262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6FB967-DCCE-4540-A6CC-18A7FA1334BE}" type="datetimeFigureOut">
              <a:rPr lang="en-US" smtClean="0"/>
              <a:t>2/23/26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301722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6FB967-DCCE-4540-A6CC-18A7FA1334BE}" type="datetimeFigureOut">
              <a:rPr lang="en-US" smtClean="0"/>
              <a:t>2/23/26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3447687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FB967-DCCE-4540-A6CC-18A7FA1334BE}" type="datetimeFigureOut">
              <a:rPr lang="en-US" smtClean="0"/>
              <a:t>2/23/26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B4BFE7-EDC9-D04F-983C-BAFDB65903A4}" type="slidenum">
              <a:rPr lang="en-US" smtClean="0"/>
              <a:t>‹#›</a:t>
            </a:fld>
            <a:endParaRPr lang="en-US"/>
          </a:p>
        </p:txBody>
      </p:sp>
    </p:spTree>
    <p:extLst>
      <p:ext uri="{BB962C8B-B14F-4D97-AF65-F5344CB8AC3E}">
        <p14:creationId xmlns:p14="http://schemas.microsoft.com/office/powerpoint/2010/main" val="30144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86FB967-DCCE-4540-A6CC-18A7FA1334BE}" type="datetimeFigureOut">
              <a:rPr lang="en-US" smtClean="0"/>
              <a:t>2/23/26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6B4BFE7-EDC9-D04F-983C-BAFDB65903A4}"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6094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86FB967-DCCE-4540-A6CC-18A7FA1334BE}" type="datetimeFigureOut">
              <a:rPr lang="en-US" smtClean="0"/>
              <a:t>2/23/26</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6B4BFE7-EDC9-D04F-983C-BAFDB65903A4}"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84157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86FB967-DCCE-4540-A6CC-18A7FA1334BE}" type="datetimeFigureOut">
              <a:rPr lang="en-US" smtClean="0"/>
              <a:t>2/23/26</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6B4BFE7-EDC9-D04F-983C-BAFDB65903A4}"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869540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1D14D-6F64-63EE-07A5-166C980F3BF1}"/>
              </a:ext>
            </a:extLst>
          </p:cNvPr>
          <p:cNvSpPr>
            <a:spLocks noGrp="1"/>
          </p:cNvSpPr>
          <p:nvPr>
            <p:ph type="ctrTitle"/>
          </p:nvPr>
        </p:nvSpPr>
        <p:spPr>
          <a:xfrm>
            <a:off x="1524000" y="1312307"/>
            <a:ext cx="9144000" cy="2643972"/>
          </a:xfrm>
        </p:spPr>
        <p:txBody>
          <a:bodyPr>
            <a:normAutofit/>
          </a:bodyPr>
          <a:lstStyle/>
          <a:p>
            <a:r>
              <a:rPr lang="en-US" dirty="0"/>
              <a:t>Scroll Smarter:</a:t>
            </a:r>
            <a:br>
              <a:rPr lang="en-US" dirty="0"/>
            </a:br>
            <a:r>
              <a:rPr lang="en-US" sz="5300" dirty="0"/>
              <a:t>Navigating Social media and cyber bullying </a:t>
            </a:r>
          </a:p>
        </p:txBody>
      </p:sp>
      <p:sp>
        <p:nvSpPr>
          <p:cNvPr id="3" name="Subtitle 2">
            <a:extLst>
              <a:ext uri="{FF2B5EF4-FFF2-40B4-BE49-F238E27FC236}">
                <a16:creationId xmlns:a16="http://schemas.microsoft.com/office/drawing/2014/main" id="{5AD989C0-CABB-4745-C467-A24E11E3D097}"/>
              </a:ext>
            </a:extLst>
          </p:cNvPr>
          <p:cNvSpPr>
            <a:spLocks noGrp="1"/>
          </p:cNvSpPr>
          <p:nvPr>
            <p:ph type="subTitle" idx="1"/>
          </p:nvPr>
        </p:nvSpPr>
        <p:spPr>
          <a:xfrm>
            <a:off x="2680163" y="3956279"/>
            <a:ext cx="6831673" cy="1045029"/>
          </a:xfrm>
        </p:spPr>
        <p:txBody>
          <a:bodyPr>
            <a:normAutofit/>
          </a:bodyPr>
          <a:lstStyle/>
          <a:p>
            <a:r>
              <a:rPr lang="en-US" dirty="0"/>
              <a:t>A mentorship program for young people</a:t>
            </a:r>
          </a:p>
          <a:p>
            <a:r>
              <a:rPr lang="en-US" sz="2000" dirty="0"/>
              <a:t>May 2, 2026</a:t>
            </a:r>
          </a:p>
          <a:p>
            <a:endParaRPr lang="en-US" dirty="0"/>
          </a:p>
        </p:txBody>
      </p:sp>
      <p:sp>
        <p:nvSpPr>
          <p:cNvPr id="4" name="TextBox 3">
            <a:extLst>
              <a:ext uri="{FF2B5EF4-FFF2-40B4-BE49-F238E27FC236}">
                <a16:creationId xmlns:a16="http://schemas.microsoft.com/office/drawing/2014/main" id="{2BAD31D8-EEFE-69E8-5BAD-463879E7EF34}"/>
              </a:ext>
            </a:extLst>
          </p:cNvPr>
          <p:cNvSpPr txBox="1"/>
          <p:nvPr/>
        </p:nvSpPr>
        <p:spPr>
          <a:xfrm>
            <a:off x="8795657" y="5603876"/>
            <a:ext cx="3290327" cy="1200329"/>
          </a:xfrm>
          <a:prstGeom prst="rect">
            <a:avLst/>
          </a:prstGeom>
          <a:noFill/>
        </p:spPr>
        <p:txBody>
          <a:bodyPr wrap="square" rtlCol="0">
            <a:spAutoFit/>
          </a:bodyPr>
          <a:lstStyle/>
          <a:p>
            <a:r>
              <a:rPr lang="en-US" dirty="0"/>
              <a:t>Presenters:</a:t>
            </a:r>
          </a:p>
          <a:p>
            <a:r>
              <a:rPr lang="en-US" dirty="0"/>
              <a:t>Dr. Kimberly VanBuren</a:t>
            </a:r>
          </a:p>
          <a:p>
            <a:r>
              <a:rPr lang="en-US" dirty="0"/>
              <a:t>Christine Williams</a:t>
            </a:r>
          </a:p>
          <a:p>
            <a:r>
              <a:rPr lang="en-US" dirty="0"/>
              <a:t>Janet Wilson</a:t>
            </a:r>
          </a:p>
        </p:txBody>
      </p:sp>
    </p:spTree>
    <p:extLst>
      <p:ext uri="{BB962C8B-B14F-4D97-AF65-F5344CB8AC3E}">
        <p14:creationId xmlns:p14="http://schemas.microsoft.com/office/powerpoint/2010/main" val="28430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40AEB-B2AB-D048-8E83-19E33461F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0F9D2B-9AFD-06BA-943F-882B6208AB97}"/>
              </a:ext>
            </a:extLst>
          </p:cNvPr>
          <p:cNvSpPr>
            <a:spLocks noGrp="1"/>
          </p:cNvSpPr>
          <p:nvPr>
            <p:ph type="title"/>
          </p:nvPr>
        </p:nvSpPr>
        <p:spPr/>
        <p:txBody>
          <a:bodyPr/>
          <a:lstStyle/>
          <a:p>
            <a:pPr algn="ctr"/>
            <a:r>
              <a:rPr lang="en-US" i="1" dirty="0"/>
              <a:t>Scroll Smart!</a:t>
            </a:r>
          </a:p>
        </p:txBody>
      </p:sp>
      <p:sp>
        <p:nvSpPr>
          <p:cNvPr id="3" name="Content Placeholder 2">
            <a:extLst>
              <a:ext uri="{FF2B5EF4-FFF2-40B4-BE49-F238E27FC236}">
                <a16:creationId xmlns:a16="http://schemas.microsoft.com/office/drawing/2014/main" id="{44A313C7-7A07-6417-EE42-CF7A070F49B2}"/>
              </a:ext>
            </a:extLst>
          </p:cNvPr>
          <p:cNvSpPr>
            <a:spLocks noGrp="1"/>
          </p:cNvSpPr>
          <p:nvPr>
            <p:ph idx="1"/>
          </p:nvPr>
        </p:nvSpPr>
        <p:spPr/>
        <p:txBody>
          <a:bodyPr/>
          <a:lstStyle/>
          <a:p>
            <a:r>
              <a:rPr lang="en-US" dirty="0"/>
              <a:t>Feeling hooked does not mean something is wrong with you</a:t>
            </a:r>
          </a:p>
          <a:p>
            <a:r>
              <a:rPr lang="en-US" dirty="0"/>
              <a:t>These apps are built to keep your attention</a:t>
            </a:r>
          </a:p>
          <a:p>
            <a:r>
              <a:rPr lang="en-US" dirty="0"/>
              <a:t>You get to decide how much space your phone gets in your life</a:t>
            </a:r>
          </a:p>
          <a:p>
            <a:r>
              <a:rPr lang="en-US" dirty="0"/>
              <a:t>One small change you could try this week</a:t>
            </a:r>
          </a:p>
        </p:txBody>
      </p:sp>
    </p:spTree>
    <p:extLst>
      <p:ext uri="{BB962C8B-B14F-4D97-AF65-F5344CB8AC3E}">
        <p14:creationId xmlns:p14="http://schemas.microsoft.com/office/powerpoint/2010/main" val="184269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F25B8-24BB-FDF3-DEC9-40386E88B917}"/>
              </a:ext>
            </a:extLst>
          </p:cNvPr>
          <p:cNvSpPr>
            <a:spLocks noGrp="1"/>
          </p:cNvSpPr>
          <p:nvPr>
            <p:ph type="title"/>
          </p:nvPr>
        </p:nvSpPr>
        <p:spPr/>
        <p:txBody>
          <a:bodyPr>
            <a:normAutofit fontScale="90000"/>
          </a:bodyPr>
          <a:lstStyle/>
          <a:p>
            <a:pPr algn="ctr"/>
            <a:r>
              <a:rPr lang="en-US" i="1" dirty="0"/>
              <a:t>Identifying and Preventing Cyberbullying: Guidance for Parents and Kids</a:t>
            </a:r>
            <a:endParaRPr lang="en-US" i="1" dirty="0">
              <a:solidFill>
                <a:srgbClr val="FF0000"/>
              </a:solidFill>
            </a:endParaRPr>
          </a:p>
        </p:txBody>
      </p:sp>
      <p:sp>
        <p:nvSpPr>
          <p:cNvPr id="3" name="Content Placeholder 2">
            <a:extLst>
              <a:ext uri="{FF2B5EF4-FFF2-40B4-BE49-F238E27FC236}">
                <a16:creationId xmlns:a16="http://schemas.microsoft.com/office/drawing/2014/main" id="{BEF5D7E4-1369-7D99-3F0A-345411B5D2FC}"/>
              </a:ext>
            </a:extLst>
          </p:cNvPr>
          <p:cNvSpPr>
            <a:spLocks noGrp="1"/>
          </p:cNvSpPr>
          <p:nvPr>
            <p:ph idx="1"/>
          </p:nvPr>
        </p:nvSpPr>
        <p:spPr/>
        <p:txBody>
          <a:bodyPr>
            <a:normAutofit/>
          </a:bodyPr>
          <a:lstStyle/>
          <a:p>
            <a:endParaRPr lang="en-US" dirty="0"/>
          </a:p>
          <a:p>
            <a:r>
              <a:rPr lang="en-US" dirty="0"/>
              <a:t>Recognizing Signs of Cyberbullying</a:t>
            </a:r>
          </a:p>
          <a:p>
            <a:r>
              <a:rPr lang="en-US" dirty="0"/>
              <a:t>Strategies to Prevent Cyberbullying</a:t>
            </a:r>
          </a:p>
          <a:p>
            <a:r>
              <a:rPr lang="en-US" dirty="0"/>
              <a:t>Understanding and Managing Technology</a:t>
            </a:r>
          </a:p>
          <a:p>
            <a:pPr marL="0" indent="0">
              <a:buNone/>
            </a:pPr>
            <a:endParaRPr lang="en-US" b="1" dirty="0"/>
          </a:p>
        </p:txBody>
      </p:sp>
    </p:spTree>
    <p:extLst>
      <p:ext uri="{BB962C8B-B14F-4D97-AF65-F5344CB8AC3E}">
        <p14:creationId xmlns:p14="http://schemas.microsoft.com/office/powerpoint/2010/main" val="3291379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77973-0417-C60B-2DBB-86DB3ED5FD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5752E-2930-DDAF-8E77-F0229D3BFD02}"/>
              </a:ext>
            </a:extLst>
          </p:cNvPr>
          <p:cNvSpPr>
            <a:spLocks noGrp="1"/>
          </p:cNvSpPr>
          <p:nvPr>
            <p:ph type="title"/>
          </p:nvPr>
        </p:nvSpPr>
        <p:spPr/>
        <p:txBody>
          <a:bodyPr/>
          <a:lstStyle/>
          <a:p>
            <a:pPr algn="ctr"/>
            <a:r>
              <a:rPr lang="en-US" i="1" dirty="0"/>
              <a:t>Recognizing Signs of Cyberbullying</a:t>
            </a:r>
          </a:p>
        </p:txBody>
      </p:sp>
      <p:sp>
        <p:nvSpPr>
          <p:cNvPr id="3" name="Content Placeholder 2">
            <a:extLst>
              <a:ext uri="{FF2B5EF4-FFF2-40B4-BE49-F238E27FC236}">
                <a16:creationId xmlns:a16="http://schemas.microsoft.com/office/drawing/2014/main" id="{FC0C740E-303E-1628-5232-41A5115B43B7}"/>
              </a:ext>
            </a:extLst>
          </p:cNvPr>
          <p:cNvSpPr>
            <a:spLocks noGrp="1"/>
          </p:cNvSpPr>
          <p:nvPr>
            <p:ph idx="1"/>
          </p:nvPr>
        </p:nvSpPr>
        <p:spPr/>
        <p:txBody>
          <a:bodyPr>
            <a:normAutofit/>
          </a:bodyPr>
          <a:lstStyle/>
          <a:p>
            <a:r>
              <a:rPr lang="en-US" dirty="0"/>
              <a:t>Warning signs</a:t>
            </a:r>
          </a:p>
          <a:p>
            <a:r>
              <a:rPr lang="en-US" dirty="0"/>
              <a:t>Monitoring online activity</a:t>
            </a:r>
          </a:p>
          <a:p>
            <a:r>
              <a:rPr lang="en-US" dirty="0"/>
              <a:t>Resources for parents</a:t>
            </a:r>
          </a:p>
          <a:p>
            <a:pPr marL="0" indent="0">
              <a:buNone/>
            </a:pPr>
            <a:endParaRPr lang="en-US" b="1" dirty="0"/>
          </a:p>
        </p:txBody>
      </p:sp>
    </p:spTree>
    <p:extLst>
      <p:ext uri="{BB962C8B-B14F-4D97-AF65-F5344CB8AC3E}">
        <p14:creationId xmlns:p14="http://schemas.microsoft.com/office/powerpoint/2010/main" val="3721323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5519A-4866-EED5-E6A2-7B7280C1EB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1D51F-1F0E-64DD-A76E-E9333C7C4EEC}"/>
              </a:ext>
            </a:extLst>
          </p:cNvPr>
          <p:cNvSpPr>
            <a:spLocks noGrp="1"/>
          </p:cNvSpPr>
          <p:nvPr>
            <p:ph type="title"/>
          </p:nvPr>
        </p:nvSpPr>
        <p:spPr/>
        <p:txBody>
          <a:bodyPr/>
          <a:lstStyle/>
          <a:p>
            <a:pPr algn="ctr"/>
            <a:r>
              <a:rPr lang="en-US" i="1" dirty="0"/>
              <a:t>Strategies to Prevent Cyberbullying</a:t>
            </a:r>
          </a:p>
        </p:txBody>
      </p:sp>
      <p:sp>
        <p:nvSpPr>
          <p:cNvPr id="3" name="Content Placeholder 2">
            <a:extLst>
              <a:ext uri="{FF2B5EF4-FFF2-40B4-BE49-F238E27FC236}">
                <a16:creationId xmlns:a16="http://schemas.microsoft.com/office/drawing/2014/main" id="{86B9EB82-FA43-6EF0-E09B-262F12107403}"/>
              </a:ext>
            </a:extLst>
          </p:cNvPr>
          <p:cNvSpPr>
            <a:spLocks noGrp="1"/>
          </p:cNvSpPr>
          <p:nvPr>
            <p:ph idx="1"/>
          </p:nvPr>
        </p:nvSpPr>
        <p:spPr/>
        <p:txBody>
          <a:bodyPr>
            <a:normAutofit/>
          </a:bodyPr>
          <a:lstStyle/>
          <a:p>
            <a:r>
              <a:rPr lang="en-US" dirty="0"/>
              <a:t>Open communication, active listening, and creating a safe space</a:t>
            </a:r>
          </a:p>
          <a:p>
            <a:r>
              <a:rPr lang="en-US" dirty="0"/>
              <a:t>Education and awareness</a:t>
            </a:r>
          </a:p>
          <a:p>
            <a:r>
              <a:rPr lang="en-US" dirty="0"/>
              <a:t>Policies and reporting</a:t>
            </a:r>
          </a:p>
          <a:p>
            <a:r>
              <a:rPr lang="en-US" dirty="0"/>
              <a:t>Empowerment and support</a:t>
            </a:r>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814604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C4921-6373-C90E-B369-881DE01EF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9BDBC4-E411-E7D6-BD24-CFF1AB2605A6}"/>
              </a:ext>
            </a:extLst>
          </p:cNvPr>
          <p:cNvSpPr>
            <a:spLocks noGrp="1"/>
          </p:cNvSpPr>
          <p:nvPr>
            <p:ph type="title"/>
          </p:nvPr>
        </p:nvSpPr>
        <p:spPr/>
        <p:txBody>
          <a:bodyPr/>
          <a:lstStyle/>
          <a:p>
            <a:pPr algn="ctr"/>
            <a:r>
              <a:rPr lang="en-US" i="1" dirty="0"/>
              <a:t>Understanding and Managing Technology</a:t>
            </a:r>
          </a:p>
        </p:txBody>
      </p:sp>
      <p:sp>
        <p:nvSpPr>
          <p:cNvPr id="3" name="Content Placeholder 2">
            <a:extLst>
              <a:ext uri="{FF2B5EF4-FFF2-40B4-BE49-F238E27FC236}">
                <a16:creationId xmlns:a16="http://schemas.microsoft.com/office/drawing/2014/main" id="{E335C00B-699C-0376-A02F-471CC711936B}"/>
              </a:ext>
            </a:extLst>
          </p:cNvPr>
          <p:cNvSpPr>
            <a:spLocks noGrp="1"/>
          </p:cNvSpPr>
          <p:nvPr>
            <p:ph idx="1"/>
          </p:nvPr>
        </p:nvSpPr>
        <p:spPr/>
        <p:txBody>
          <a:bodyPr>
            <a:normAutofit/>
          </a:bodyPr>
          <a:lstStyle/>
          <a:p>
            <a:r>
              <a:rPr lang="en-US" dirty="0"/>
              <a:t>Know your technology</a:t>
            </a:r>
          </a:p>
          <a:p>
            <a:r>
              <a:rPr lang="en-US" dirty="0"/>
              <a:t>Set reasonable limits</a:t>
            </a:r>
          </a:p>
          <a:p>
            <a:r>
              <a:rPr lang="en-US" dirty="0"/>
              <a:t>Get to know your child’s online friends</a:t>
            </a:r>
          </a:p>
          <a:p>
            <a:pPr marL="0" indent="0">
              <a:buNone/>
            </a:pPr>
            <a:endParaRPr lang="en-US" b="1" dirty="0"/>
          </a:p>
        </p:txBody>
      </p:sp>
    </p:spTree>
    <p:extLst>
      <p:ext uri="{BB962C8B-B14F-4D97-AF65-F5344CB8AC3E}">
        <p14:creationId xmlns:p14="http://schemas.microsoft.com/office/powerpoint/2010/main" val="2633820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F9894-092F-D77A-578D-4D812C0A1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B7FFC-1E04-4811-70C9-7AA48E29471A}"/>
              </a:ext>
            </a:extLst>
          </p:cNvPr>
          <p:cNvSpPr>
            <a:spLocks noGrp="1"/>
          </p:cNvSpPr>
          <p:nvPr>
            <p:ph type="title"/>
          </p:nvPr>
        </p:nvSpPr>
        <p:spPr/>
        <p:txBody>
          <a:bodyPr/>
          <a:lstStyle/>
          <a:p>
            <a:pPr algn="ctr"/>
            <a:r>
              <a:rPr lang="en-US" i="1" dirty="0"/>
              <a:t>Alternative Activities for Adolescents and Teens</a:t>
            </a:r>
            <a:endParaRPr lang="en-US" i="1" dirty="0">
              <a:solidFill>
                <a:srgbClr val="FF0000"/>
              </a:solidFill>
            </a:endParaRPr>
          </a:p>
        </p:txBody>
      </p:sp>
      <p:sp>
        <p:nvSpPr>
          <p:cNvPr id="3" name="Content Placeholder 2">
            <a:extLst>
              <a:ext uri="{FF2B5EF4-FFF2-40B4-BE49-F238E27FC236}">
                <a16:creationId xmlns:a16="http://schemas.microsoft.com/office/drawing/2014/main" id="{70652109-7E1F-5306-4DA2-40824859EA0E}"/>
              </a:ext>
            </a:extLst>
          </p:cNvPr>
          <p:cNvSpPr>
            <a:spLocks noGrp="1"/>
          </p:cNvSpPr>
          <p:nvPr>
            <p:ph idx="1"/>
          </p:nvPr>
        </p:nvSpPr>
        <p:spPr/>
        <p:txBody>
          <a:bodyPr/>
          <a:lstStyle/>
          <a:p>
            <a:r>
              <a:rPr lang="en-US" dirty="0"/>
              <a:t>Time Spent on Social Media</a:t>
            </a:r>
          </a:p>
          <a:p>
            <a:r>
              <a:rPr lang="en-US" dirty="0"/>
              <a:t>Screen-free Activities</a:t>
            </a:r>
          </a:p>
          <a:p>
            <a:r>
              <a:rPr lang="en-US" dirty="0"/>
              <a:t>Alternative Online Digital Activities</a:t>
            </a:r>
          </a:p>
        </p:txBody>
      </p:sp>
    </p:spTree>
    <p:extLst>
      <p:ext uri="{BB962C8B-B14F-4D97-AF65-F5344CB8AC3E}">
        <p14:creationId xmlns:p14="http://schemas.microsoft.com/office/powerpoint/2010/main" val="1733935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513CE-AFCA-4D98-9F90-8DF3A61B8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770DB-AB08-A54D-5AC8-EFDAEFCE57BB}"/>
              </a:ext>
            </a:extLst>
          </p:cNvPr>
          <p:cNvSpPr>
            <a:spLocks noGrp="1"/>
          </p:cNvSpPr>
          <p:nvPr>
            <p:ph type="title"/>
          </p:nvPr>
        </p:nvSpPr>
        <p:spPr/>
        <p:txBody>
          <a:bodyPr/>
          <a:lstStyle/>
          <a:p>
            <a:pPr algn="ctr"/>
            <a:r>
              <a:rPr lang="en-US" i="1" dirty="0"/>
              <a:t>Time Spent on Social Media</a:t>
            </a:r>
            <a:endParaRPr lang="en-US" i="1" dirty="0">
              <a:solidFill>
                <a:srgbClr val="FF0000"/>
              </a:solidFill>
            </a:endParaRPr>
          </a:p>
        </p:txBody>
      </p:sp>
      <p:sp>
        <p:nvSpPr>
          <p:cNvPr id="3" name="Content Placeholder 2">
            <a:extLst>
              <a:ext uri="{FF2B5EF4-FFF2-40B4-BE49-F238E27FC236}">
                <a16:creationId xmlns:a16="http://schemas.microsoft.com/office/drawing/2014/main" id="{1748D5F0-7E64-8E4C-A39D-603EA0D79056}"/>
              </a:ext>
            </a:extLst>
          </p:cNvPr>
          <p:cNvSpPr>
            <a:spLocks noGrp="1"/>
          </p:cNvSpPr>
          <p:nvPr>
            <p:ph idx="1"/>
          </p:nvPr>
        </p:nvSpPr>
        <p:spPr/>
        <p:txBody>
          <a:bodyPr/>
          <a:lstStyle/>
          <a:p>
            <a:r>
              <a:rPr lang="en-US" dirty="0"/>
              <a:t>Social and digital media/platforms</a:t>
            </a:r>
          </a:p>
          <a:p>
            <a:r>
              <a:rPr lang="en-US" dirty="0"/>
              <a:t>Based on age:</a:t>
            </a:r>
          </a:p>
          <a:p>
            <a:pPr marL="0" indent="0">
              <a:buNone/>
            </a:pPr>
            <a:r>
              <a:rPr lang="en-US" dirty="0"/>
              <a:t>      - Tweens (8-13 yrs): 5 hours thirty minutes</a:t>
            </a:r>
          </a:p>
          <a:p>
            <a:pPr marL="0" indent="0">
              <a:buNone/>
            </a:pPr>
            <a:r>
              <a:rPr lang="en-US" dirty="0"/>
              <a:t>      - Teens (13-18 yrs): 8 hours forty minutes</a:t>
            </a:r>
          </a:p>
          <a:p>
            <a:r>
              <a:rPr lang="en-US" dirty="0"/>
              <a:t>Platforms: </a:t>
            </a:r>
          </a:p>
          <a:p>
            <a:pPr marL="0" indent="0">
              <a:buNone/>
            </a:pPr>
            <a:r>
              <a:rPr lang="en-US" dirty="0"/>
              <a:t>      - Tweens. Instagram; Facebook; Snapchat; Pinterest; Discord; Online/Mobile Games</a:t>
            </a:r>
          </a:p>
          <a:p>
            <a:pPr marL="0" indent="0">
              <a:buNone/>
            </a:pPr>
            <a:r>
              <a:rPr lang="en-US" dirty="0"/>
              <a:t>      - Teens. Instagram; Snapchat; Pinterest; Discord; Online/Mobile Games; Podcasts</a:t>
            </a:r>
          </a:p>
          <a:p>
            <a:pPr marL="0" indent="0">
              <a:buNone/>
            </a:pPr>
            <a:endParaRPr lang="en-US" dirty="0"/>
          </a:p>
        </p:txBody>
      </p:sp>
    </p:spTree>
    <p:extLst>
      <p:ext uri="{BB962C8B-B14F-4D97-AF65-F5344CB8AC3E}">
        <p14:creationId xmlns:p14="http://schemas.microsoft.com/office/powerpoint/2010/main" val="3615821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57F00-02EC-3839-4472-7D84B2DD6E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089052-4C6F-11B0-8258-4197385E6CCF}"/>
              </a:ext>
            </a:extLst>
          </p:cNvPr>
          <p:cNvSpPr>
            <a:spLocks noGrp="1"/>
          </p:cNvSpPr>
          <p:nvPr>
            <p:ph type="title"/>
          </p:nvPr>
        </p:nvSpPr>
        <p:spPr/>
        <p:txBody>
          <a:bodyPr>
            <a:normAutofit/>
          </a:bodyPr>
          <a:lstStyle/>
          <a:p>
            <a:pPr algn="ctr"/>
            <a:r>
              <a:rPr lang="en-US" i="1" dirty="0"/>
              <a:t>Screen-free Activities</a:t>
            </a:r>
            <a:br>
              <a:rPr lang="en-US" i="1" dirty="0"/>
            </a:br>
            <a:endParaRPr lang="en-US" i="1" dirty="0">
              <a:solidFill>
                <a:srgbClr val="FF0000"/>
              </a:solidFill>
            </a:endParaRPr>
          </a:p>
        </p:txBody>
      </p:sp>
      <p:sp>
        <p:nvSpPr>
          <p:cNvPr id="3" name="Content Placeholder 2">
            <a:extLst>
              <a:ext uri="{FF2B5EF4-FFF2-40B4-BE49-F238E27FC236}">
                <a16:creationId xmlns:a16="http://schemas.microsoft.com/office/drawing/2014/main" id="{AB19EE0D-AA5F-C946-5E38-41EB38327AB2}"/>
              </a:ext>
            </a:extLst>
          </p:cNvPr>
          <p:cNvSpPr>
            <a:spLocks noGrp="1"/>
          </p:cNvSpPr>
          <p:nvPr>
            <p:ph idx="1"/>
          </p:nvPr>
        </p:nvSpPr>
        <p:spPr/>
        <p:txBody>
          <a:bodyPr>
            <a:normAutofit fontScale="92500" lnSpcReduction="10000"/>
          </a:bodyPr>
          <a:lstStyle/>
          <a:p>
            <a:r>
              <a:rPr lang="en-US" dirty="0"/>
              <a:t>Arts and crafts</a:t>
            </a:r>
          </a:p>
          <a:p>
            <a:r>
              <a:rPr lang="en-US" dirty="0"/>
              <a:t>Team and individual sports</a:t>
            </a:r>
          </a:p>
          <a:p>
            <a:r>
              <a:rPr lang="en-US" dirty="0"/>
              <a:t>Roller skating/skateboarding</a:t>
            </a:r>
          </a:p>
          <a:p>
            <a:r>
              <a:rPr lang="en-US" dirty="0"/>
              <a:t>Museums</a:t>
            </a:r>
          </a:p>
          <a:p>
            <a:r>
              <a:rPr lang="en-US" dirty="0"/>
              <a:t>Parks</a:t>
            </a:r>
          </a:p>
          <a:p>
            <a:r>
              <a:rPr lang="en-US" dirty="0"/>
              <a:t>Swimming</a:t>
            </a:r>
          </a:p>
          <a:p>
            <a:r>
              <a:rPr lang="en-US" dirty="0"/>
              <a:t>Board games, puzzles, coloring books</a:t>
            </a:r>
          </a:p>
          <a:p>
            <a:r>
              <a:rPr lang="en-US" dirty="0"/>
              <a:t>Reading physical books</a:t>
            </a:r>
          </a:p>
          <a:p>
            <a:r>
              <a:rPr lang="en-US" dirty="0"/>
              <a:t>Cooking</a:t>
            </a:r>
          </a:p>
        </p:txBody>
      </p:sp>
    </p:spTree>
    <p:extLst>
      <p:ext uri="{BB962C8B-B14F-4D97-AF65-F5344CB8AC3E}">
        <p14:creationId xmlns:p14="http://schemas.microsoft.com/office/powerpoint/2010/main" val="596212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78A5A-421D-9797-53C7-7C96100176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7BF07-1260-0A07-181F-84D64254B7EF}"/>
              </a:ext>
            </a:extLst>
          </p:cNvPr>
          <p:cNvSpPr>
            <a:spLocks noGrp="1"/>
          </p:cNvSpPr>
          <p:nvPr>
            <p:ph type="title"/>
          </p:nvPr>
        </p:nvSpPr>
        <p:spPr/>
        <p:txBody>
          <a:bodyPr/>
          <a:lstStyle/>
          <a:p>
            <a:pPr algn="ctr"/>
            <a:r>
              <a:rPr lang="en-US" i="1" dirty="0"/>
              <a:t>Alternative Online Digital Activities</a:t>
            </a:r>
            <a:endParaRPr lang="en-US" i="1" dirty="0">
              <a:solidFill>
                <a:srgbClr val="FF0000"/>
              </a:solidFill>
            </a:endParaRPr>
          </a:p>
        </p:txBody>
      </p:sp>
      <p:sp>
        <p:nvSpPr>
          <p:cNvPr id="3" name="Content Placeholder 2">
            <a:extLst>
              <a:ext uri="{FF2B5EF4-FFF2-40B4-BE49-F238E27FC236}">
                <a16:creationId xmlns:a16="http://schemas.microsoft.com/office/drawing/2014/main" id="{52C693E5-4359-BF16-DFF6-B8FA31376CD6}"/>
              </a:ext>
            </a:extLst>
          </p:cNvPr>
          <p:cNvSpPr>
            <a:spLocks noGrp="1"/>
          </p:cNvSpPr>
          <p:nvPr>
            <p:ph idx="1"/>
          </p:nvPr>
        </p:nvSpPr>
        <p:spPr/>
        <p:txBody>
          <a:bodyPr/>
          <a:lstStyle/>
          <a:p>
            <a:r>
              <a:rPr lang="en-US" dirty="0"/>
              <a:t>Creative and digital skills</a:t>
            </a:r>
          </a:p>
          <a:p>
            <a:r>
              <a:rPr lang="en-US" dirty="0"/>
              <a:t>Interactive learning and research</a:t>
            </a:r>
          </a:p>
          <a:p>
            <a:r>
              <a:rPr lang="en-US" dirty="0"/>
              <a:t>Collaborative and social technology</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85245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DBB9D-2126-1912-1628-9B47098AC01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AF60F5-FFB4-6A67-E012-CF609C9BB531}"/>
              </a:ext>
            </a:extLst>
          </p:cNvPr>
          <p:cNvSpPr>
            <a:spLocks noGrp="1"/>
          </p:cNvSpPr>
          <p:nvPr>
            <p:ph idx="1"/>
          </p:nvPr>
        </p:nvSpPr>
        <p:spPr>
          <a:xfrm>
            <a:off x="838200" y="637309"/>
            <a:ext cx="10515600" cy="5539654"/>
          </a:xfrm>
        </p:spPr>
        <p:txBody>
          <a:bodyPr/>
          <a:lstStyle/>
          <a:p>
            <a:endParaRPr lang="en-US" dirty="0"/>
          </a:p>
          <a:p>
            <a:endParaRPr lang="en-US" dirty="0"/>
          </a:p>
          <a:p>
            <a:endParaRPr lang="en-US" dirty="0"/>
          </a:p>
          <a:p>
            <a:endParaRPr lang="en-US" dirty="0"/>
          </a:p>
          <a:p>
            <a:pPr marL="0" indent="0" algn="ctr">
              <a:buNone/>
            </a:pPr>
            <a:endParaRPr lang="en-US" dirty="0"/>
          </a:p>
          <a:p>
            <a:pPr marL="0" indent="0" algn="ctr">
              <a:buNone/>
            </a:pPr>
            <a:r>
              <a:rPr lang="en-US" sz="4400" dirty="0"/>
              <a:t>QUESTIONS?</a:t>
            </a:r>
          </a:p>
        </p:txBody>
      </p:sp>
    </p:spTree>
    <p:extLst>
      <p:ext uri="{BB962C8B-B14F-4D97-AF65-F5344CB8AC3E}">
        <p14:creationId xmlns:p14="http://schemas.microsoft.com/office/powerpoint/2010/main" val="777181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1C606-34D4-1AAA-E33B-84D224C226AB}"/>
              </a:ext>
            </a:extLst>
          </p:cNvPr>
          <p:cNvSpPr>
            <a:spLocks noGrp="1"/>
          </p:cNvSpPr>
          <p:nvPr>
            <p:ph type="title"/>
          </p:nvPr>
        </p:nvSpPr>
        <p:spPr/>
        <p:txBody>
          <a:bodyPr>
            <a:noAutofit/>
          </a:bodyPr>
          <a:lstStyle/>
          <a:p>
            <a:pPr algn="ctr"/>
            <a:r>
              <a:rPr lang="en-US" i="1" dirty="0"/>
              <a:t>Overview</a:t>
            </a:r>
          </a:p>
        </p:txBody>
      </p:sp>
      <p:sp>
        <p:nvSpPr>
          <p:cNvPr id="3" name="Content Placeholder 2">
            <a:extLst>
              <a:ext uri="{FF2B5EF4-FFF2-40B4-BE49-F238E27FC236}">
                <a16:creationId xmlns:a16="http://schemas.microsoft.com/office/drawing/2014/main" id="{AC72A21B-C907-7EEE-8DFA-1B5C7D41F002}"/>
              </a:ext>
            </a:extLst>
          </p:cNvPr>
          <p:cNvSpPr>
            <a:spLocks noGrp="1"/>
          </p:cNvSpPr>
          <p:nvPr>
            <p:ph idx="1"/>
          </p:nvPr>
        </p:nvSpPr>
        <p:spPr/>
        <p:txBody>
          <a:bodyPr/>
          <a:lstStyle/>
          <a:p>
            <a:r>
              <a:rPr lang="en-US" dirty="0"/>
              <a:t>The Effects of Social Media Cyberbullying</a:t>
            </a:r>
          </a:p>
          <a:p>
            <a:r>
              <a:rPr lang="en-US" dirty="0"/>
              <a:t>Introductions</a:t>
            </a:r>
          </a:p>
          <a:p>
            <a:r>
              <a:rPr lang="en-US" dirty="0"/>
              <a:t>Topics of Discussion</a:t>
            </a:r>
          </a:p>
          <a:p>
            <a:r>
              <a:rPr lang="en-US" dirty="0"/>
              <a:t>Questions</a:t>
            </a:r>
          </a:p>
        </p:txBody>
      </p:sp>
    </p:spTree>
    <p:extLst>
      <p:ext uri="{BB962C8B-B14F-4D97-AF65-F5344CB8AC3E}">
        <p14:creationId xmlns:p14="http://schemas.microsoft.com/office/powerpoint/2010/main" val="2414282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CBF1B-5687-79D3-8CEC-8425A05A8194}"/>
              </a:ext>
            </a:extLst>
          </p:cNvPr>
          <p:cNvSpPr>
            <a:spLocks noGrp="1"/>
          </p:cNvSpPr>
          <p:nvPr>
            <p:ph type="title"/>
          </p:nvPr>
        </p:nvSpPr>
        <p:spPr/>
        <p:txBody>
          <a:bodyPr/>
          <a:lstStyle/>
          <a:p>
            <a:pPr algn="ctr"/>
            <a:r>
              <a:rPr lang="en-US" i="1" dirty="0"/>
              <a:t>The Effects of Social Media Cyberbullying</a:t>
            </a:r>
          </a:p>
        </p:txBody>
      </p:sp>
      <p:sp>
        <p:nvSpPr>
          <p:cNvPr id="3" name="Content Placeholder 2">
            <a:extLst>
              <a:ext uri="{FF2B5EF4-FFF2-40B4-BE49-F238E27FC236}">
                <a16:creationId xmlns:a16="http://schemas.microsoft.com/office/drawing/2014/main" id="{C568A24E-B52F-E619-20E6-60AB3C61B92D}"/>
              </a:ext>
            </a:extLst>
          </p:cNvPr>
          <p:cNvSpPr>
            <a:spLocks noGrp="1"/>
          </p:cNvSpPr>
          <p:nvPr>
            <p:ph idx="1"/>
          </p:nvPr>
        </p:nvSpPr>
        <p:spPr/>
        <p:txBody>
          <a:bodyPr>
            <a:normAutofit/>
          </a:bodyPr>
          <a:lstStyle/>
          <a:p>
            <a:pPr marL="0" indent="0">
              <a:buNone/>
            </a:pPr>
            <a:r>
              <a:rPr lang="en-US" dirty="0">
                <a:solidFill>
                  <a:schemeClr val="tx1"/>
                </a:solidFill>
              </a:rPr>
              <a:t>Cyberbullying can cause </a:t>
            </a:r>
            <a:r>
              <a:rPr lang="en-US" u="sng" dirty="0">
                <a:solidFill>
                  <a:schemeClr val="tx1"/>
                </a:solidFill>
              </a:rPr>
              <a:t>mental health</a:t>
            </a:r>
            <a:r>
              <a:rPr lang="en-US" dirty="0">
                <a:solidFill>
                  <a:schemeClr val="tx1"/>
                </a:solidFill>
              </a:rPr>
              <a:t> effects such as a</a:t>
            </a:r>
            <a:r>
              <a:rPr lang="en-US" dirty="0"/>
              <a:t>nxiety, fear, low self-esteem, and depression.  Cyberbullying can also impact </a:t>
            </a:r>
            <a:r>
              <a:rPr lang="en-US" u="sng" dirty="0"/>
              <a:t>emotional, behavioral, and physical</a:t>
            </a:r>
            <a:r>
              <a:rPr lang="en-US" dirty="0"/>
              <a:t> well-being. Emotional effects may include humiliation, isolation, anger, and powerlessness.  Substance use and skipping school are possible behavioral issues, while gastrointestinal complications, disordered eating, and sleep disturbances can contribute to the physical effects of cyberbullying on adolescents and teens.  Parents and guardians, and children can fight back against cyberbullying through understanding prevention measures and knowing the laws associated with it.  The following information will help you become aware, or increase your awareness, of what you can do if you are a victim of cyberbullying, or you are the parent/guardian of a victim.</a:t>
            </a:r>
            <a:endParaRPr lang="en-US" dirty="0">
              <a:solidFill>
                <a:schemeClr val="tx1"/>
              </a:solidFill>
            </a:endParaRPr>
          </a:p>
        </p:txBody>
      </p:sp>
    </p:spTree>
    <p:extLst>
      <p:ext uri="{BB962C8B-B14F-4D97-AF65-F5344CB8AC3E}">
        <p14:creationId xmlns:p14="http://schemas.microsoft.com/office/powerpoint/2010/main" val="128632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6C58A-9D42-A0A5-0203-5E14327D1FE6}"/>
              </a:ext>
            </a:extLst>
          </p:cNvPr>
          <p:cNvSpPr>
            <a:spLocks noGrp="1"/>
          </p:cNvSpPr>
          <p:nvPr>
            <p:ph type="title"/>
          </p:nvPr>
        </p:nvSpPr>
        <p:spPr/>
        <p:txBody>
          <a:bodyPr/>
          <a:lstStyle/>
          <a:p>
            <a:pPr algn="ctr"/>
            <a:r>
              <a:rPr lang="en-US" i="1" dirty="0"/>
              <a:t>Topics of Discussion</a:t>
            </a:r>
          </a:p>
        </p:txBody>
      </p:sp>
      <p:sp>
        <p:nvSpPr>
          <p:cNvPr id="3" name="Content Placeholder 2">
            <a:extLst>
              <a:ext uri="{FF2B5EF4-FFF2-40B4-BE49-F238E27FC236}">
                <a16:creationId xmlns:a16="http://schemas.microsoft.com/office/drawing/2014/main" id="{7DB03925-4100-4A02-BC54-FA76495A620B}"/>
              </a:ext>
            </a:extLst>
          </p:cNvPr>
          <p:cNvSpPr>
            <a:spLocks noGrp="1"/>
          </p:cNvSpPr>
          <p:nvPr>
            <p:ph idx="1"/>
          </p:nvPr>
        </p:nvSpPr>
        <p:spPr/>
        <p:txBody>
          <a:bodyPr/>
          <a:lstStyle/>
          <a:p>
            <a:r>
              <a:rPr lang="en-US" dirty="0">
                <a:solidFill>
                  <a:schemeClr val="tx1"/>
                </a:solidFill>
              </a:rPr>
              <a:t>The Effects of Social Media</a:t>
            </a:r>
          </a:p>
          <a:p>
            <a:r>
              <a:rPr lang="en-US" dirty="0"/>
              <a:t>Identifying and Preventing Cyberbullying</a:t>
            </a:r>
          </a:p>
          <a:p>
            <a:r>
              <a:rPr lang="en-US" dirty="0"/>
              <a:t>Alternative Activities for Adolescents and Teens</a:t>
            </a:r>
          </a:p>
        </p:txBody>
      </p:sp>
    </p:spTree>
    <p:extLst>
      <p:ext uri="{BB962C8B-B14F-4D97-AF65-F5344CB8AC3E}">
        <p14:creationId xmlns:p14="http://schemas.microsoft.com/office/powerpoint/2010/main" val="265891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3E0A4-2514-B183-9991-1CB2E0C476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5C0CD-6D7C-2BC8-AB23-CC65BA3FFB76}"/>
              </a:ext>
            </a:extLst>
          </p:cNvPr>
          <p:cNvSpPr>
            <a:spLocks noGrp="1"/>
          </p:cNvSpPr>
          <p:nvPr>
            <p:ph type="title"/>
          </p:nvPr>
        </p:nvSpPr>
        <p:spPr/>
        <p:txBody>
          <a:bodyPr/>
          <a:lstStyle/>
          <a:p>
            <a:pPr algn="ctr"/>
            <a:r>
              <a:rPr lang="en-US" i="1" dirty="0">
                <a:solidFill>
                  <a:schemeClr val="tx1"/>
                </a:solidFill>
              </a:rPr>
              <a:t>The Effects of Social Media</a:t>
            </a:r>
          </a:p>
        </p:txBody>
      </p:sp>
      <p:sp>
        <p:nvSpPr>
          <p:cNvPr id="3" name="Content Placeholder 2">
            <a:extLst>
              <a:ext uri="{FF2B5EF4-FFF2-40B4-BE49-F238E27FC236}">
                <a16:creationId xmlns:a16="http://schemas.microsoft.com/office/drawing/2014/main" id="{BA67BF31-89B9-F14A-E0DA-728CEF2EA591}"/>
              </a:ext>
            </a:extLst>
          </p:cNvPr>
          <p:cNvSpPr>
            <a:spLocks noGrp="1"/>
          </p:cNvSpPr>
          <p:nvPr>
            <p:ph idx="1"/>
          </p:nvPr>
        </p:nvSpPr>
        <p:spPr/>
        <p:txBody>
          <a:bodyPr/>
          <a:lstStyle/>
          <a:p>
            <a:r>
              <a:rPr lang="en-US" dirty="0"/>
              <a:t>Your Brain vs Your Phone</a:t>
            </a:r>
          </a:p>
          <a:p>
            <a:r>
              <a:rPr lang="en-US" dirty="0"/>
              <a:t>Why It Feels So Hard to Stop Scrolling</a:t>
            </a:r>
          </a:p>
          <a:p>
            <a:r>
              <a:rPr lang="en-US" dirty="0"/>
              <a:t>How Constant Scrolling Can Affect You</a:t>
            </a:r>
          </a:p>
          <a:p>
            <a:r>
              <a:rPr lang="en-US" dirty="0"/>
              <a:t>How to Use Social Media Without Letting It Use You</a:t>
            </a:r>
          </a:p>
          <a:p>
            <a:r>
              <a:rPr lang="en-US" dirty="0"/>
              <a:t>Scroll Smart!</a:t>
            </a:r>
          </a:p>
          <a:p>
            <a:pPr marL="0" indent="0">
              <a:buNone/>
            </a:pPr>
            <a:endParaRPr lang="en-US" i="1" dirty="0"/>
          </a:p>
          <a:p>
            <a:endParaRPr lang="en-US" i="1" dirty="0"/>
          </a:p>
        </p:txBody>
      </p:sp>
    </p:spTree>
    <p:extLst>
      <p:ext uri="{BB962C8B-B14F-4D97-AF65-F5344CB8AC3E}">
        <p14:creationId xmlns:p14="http://schemas.microsoft.com/office/powerpoint/2010/main" val="2792392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4E449-95E0-04D7-A181-1A43BEA61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FE373-E8B4-F066-8750-C7D38F20F6BD}"/>
              </a:ext>
            </a:extLst>
          </p:cNvPr>
          <p:cNvSpPr>
            <a:spLocks noGrp="1"/>
          </p:cNvSpPr>
          <p:nvPr>
            <p:ph type="title"/>
          </p:nvPr>
        </p:nvSpPr>
        <p:spPr/>
        <p:txBody>
          <a:bodyPr/>
          <a:lstStyle/>
          <a:p>
            <a:pPr algn="ctr"/>
            <a:r>
              <a:rPr lang="en-US" i="1" dirty="0"/>
              <a:t>Your Brain vs Your Phone</a:t>
            </a:r>
          </a:p>
        </p:txBody>
      </p:sp>
      <p:sp>
        <p:nvSpPr>
          <p:cNvPr id="3" name="Content Placeholder 2">
            <a:extLst>
              <a:ext uri="{FF2B5EF4-FFF2-40B4-BE49-F238E27FC236}">
                <a16:creationId xmlns:a16="http://schemas.microsoft.com/office/drawing/2014/main" id="{D3C4018A-0F0C-44FE-DE55-F71EFC8DFFA6}"/>
              </a:ext>
            </a:extLst>
          </p:cNvPr>
          <p:cNvSpPr>
            <a:spLocks noGrp="1"/>
          </p:cNvSpPr>
          <p:nvPr>
            <p:ph idx="1"/>
          </p:nvPr>
        </p:nvSpPr>
        <p:spPr/>
        <p:txBody>
          <a:bodyPr/>
          <a:lstStyle/>
          <a:p>
            <a:r>
              <a:rPr lang="en-US" dirty="0"/>
              <a:t>Your brain is still growing</a:t>
            </a:r>
          </a:p>
          <a:p>
            <a:r>
              <a:rPr lang="en-US" dirty="0"/>
              <a:t>The part that loves excitement and attention is extra strong right now</a:t>
            </a:r>
          </a:p>
          <a:p>
            <a:r>
              <a:rPr lang="en-US" dirty="0"/>
              <a:t>Social media is designed to grab that part of your brain</a:t>
            </a:r>
          </a:p>
        </p:txBody>
      </p:sp>
    </p:spTree>
    <p:extLst>
      <p:ext uri="{BB962C8B-B14F-4D97-AF65-F5344CB8AC3E}">
        <p14:creationId xmlns:p14="http://schemas.microsoft.com/office/powerpoint/2010/main" val="2061046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20B20-AB1C-59DA-4FB2-1A754ACEBE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C52B3-3749-2E9E-B4FF-A8C7D05F6717}"/>
              </a:ext>
            </a:extLst>
          </p:cNvPr>
          <p:cNvSpPr>
            <a:spLocks noGrp="1"/>
          </p:cNvSpPr>
          <p:nvPr>
            <p:ph type="title"/>
          </p:nvPr>
        </p:nvSpPr>
        <p:spPr/>
        <p:txBody>
          <a:bodyPr/>
          <a:lstStyle/>
          <a:p>
            <a:pPr algn="ctr"/>
            <a:r>
              <a:rPr lang="en-US" i="1" dirty="0"/>
              <a:t>Why It Feels So Hard to Stop Scrolling</a:t>
            </a:r>
          </a:p>
        </p:txBody>
      </p:sp>
      <p:sp>
        <p:nvSpPr>
          <p:cNvPr id="3" name="Content Placeholder 2">
            <a:extLst>
              <a:ext uri="{FF2B5EF4-FFF2-40B4-BE49-F238E27FC236}">
                <a16:creationId xmlns:a16="http://schemas.microsoft.com/office/drawing/2014/main" id="{479039C9-E31B-C066-9EB5-AC305EEA7852}"/>
              </a:ext>
            </a:extLst>
          </p:cNvPr>
          <p:cNvSpPr>
            <a:spLocks noGrp="1"/>
          </p:cNvSpPr>
          <p:nvPr>
            <p:ph idx="1"/>
          </p:nvPr>
        </p:nvSpPr>
        <p:spPr/>
        <p:txBody>
          <a:bodyPr>
            <a:normAutofit/>
          </a:bodyPr>
          <a:lstStyle/>
          <a:p>
            <a:r>
              <a:rPr lang="en-US" dirty="0"/>
              <a:t>Likes and notifications give your brain tiny reward hits</a:t>
            </a:r>
          </a:p>
          <a:p>
            <a:r>
              <a:rPr lang="en-US" dirty="0"/>
              <a:t>Your brain learns to want fast rewards</a:t>
            </a:r>
          </a:p>
          <a:p>
            <a:r>
              <a:rPr lang="en-US" dirty="0"/>
              <a:t>The more you check, the more your brain wants to check</a:t>
            </a:r>
          </a:p>
          <a:p>
            <a:r>
              <a:rPr lang="en-US" dirty="0"/>
              <a:t>This is design, not weakness</a:t>
            </a:r>
          </a:p>
        </p:txBody>
      </p:sp>
    </p:spTree>
    <p:extLst>
      <p:ext uri="{BB962C8B-B14F-4D97-AF65-F5344CB8AC3E}">
        <p14:creationId xmlns:p14="http://schemas.microsoft.com/office/powerpoint/2010/main" val="2701743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BDAD0-1E50-3F4C-BAED-181B5695B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245EF2-6AE2-F9EB-3B3F-E18DA38AF30A}"/>
              </a:ext>
            </a:extLst>
          </p:cNvPr>
          <p:cNvSpPr>
            <a:spLocks noGrp="1"/>
          </p:cNvSpPr>
          <p:nvPr>
            <p:ph type="title"/>
          </p:nvPr>
        </p:nvSpPr>
        <p:spPr/>
        <p:txBody>
          <a:bodyPr/>
          <a:lstStyle/>
          <a:p>
            <a:pPr algn="ctr"/>
            <a:r>
              <a:rPr lang="en-US" i="1" dirty="0"/>
              <a:t>How Constant Scrolling Can Affect You</a:t>
            </a:r>
          </a:p>
        </p:txBody>
      </p:sp>
      <p:sp>
        <p:nvSpPr>
          <p:cNvPr id="3" name="Content Placeholder 2">
            <a:extLst>
              <a:ext uri="{FF2B5EF4-FFF2-40B4-BE49-F238E27FC236}">
                <a16:creationId xmlns:a16="http://schemas.microsoft.com/office/drawing/2014/main" id="{2045D165-93BF-7F15-2139-63DC4364C4BF}"/>
              </a:ext>
            </a:extLst>
          </p:cNvPr>
          <p:cNvSpPr>
            <a:spLocks noGrp="1"/>
          </p:cNvSpPr>
          <p:nvPr>
            <p:ph idx="1"/>
          </p:nvPr>
        </p:nvSpPr>
        <p:spPr/>
        <p:txBody>
          <a:bodyPr/>
          <a:lstStyle/>
          <a:p>
            <a:r>
              <a:rPr lang="en-US" dirty="0"/>
              <a:t>Focus gets harder</a:t>
            </a:r>
          </a:p>
          <a:p>
            <a:r>
              <a:rPr lang="en-US" dirty="0"/>
              <a:t>Mood shifts after scrolling</a:t>
            </a:r>
          </a:p>
          <a:p>
            <a:r>
              <a:rPr lang="en-US" dirty="0"/>
              <a:t>Sleep gets messed up</a:t>
            </a:r>
          </a:p>
          <a:p>
            <a:r>
              <a:rPr lang="en-US" dirty="0"/>
              <a:t>Comparison and body image can take a hit</a:t>
            </a:r>
          </a:p>
          <a:p>
            <a:r>
              <a:rPr lang="en-US" dirty="0"/>
              <a:t>Drama and misunderstandings happen faster online</a:t>
            </a:r>
          </a:p>
          <a:p>
            <a:endParaRPr lang="en-US" dirty="0"/>
          </a:p>
        </p:txBody>
      </p:sp>
    </p:spTree>
    <p:extLst>
      <p:ext uri="{BB962C8B-B14F-4D97-AF65-F5344CB8AC3E}">
        <p14:creationId xmlns:p14="http://schemas.microsoft.com/office/powerpoint/2010/main" val="2732350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F08BC-EBC0-B4A5-DAFE-8E9994D88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A639E-9CC7-2B9F-FA1A-D5BEF1C54D88}"/>
              </a:ext>
            </a:extLst>
          </p:cNvPr>
          <p:cNvSpPr>
            <a:spLocks noGrp="1"/>
          </p:cNvSpPr>
          <p:nvPr>
            <p:ph type="title"/>
          </p:nvPr>
        </p:nvSpPr>
        <p:spPr/>
        <p:txBody>
          <a:bodyPr/>
          <a:lstStyle/>
          <a:p>
            <a:pPr algn="ctr"/>
            <a:r>
              <a:rPr lang="en-US" i="1" dirty="0"/>
              <a:t>How to Use Social Media Without Letting It Use You</a:t>
            </a:r>
          </a:p>
        </p:txBody>
      </p:sp>
      <p:sp>
        <p:nvSpPr>
          <p:cNvPr id="3" name="Content Placeholder 2">
            <a:extLst>
              <a:ext uri="{FF2B5EF4-FFF2-40B4-BE49-F238E27FC236}">
                <a16:creationId xmlns:a16="http://schemas.microsoft.com/office/drawing/2014/main" id="{0BBF625E-CD23-0812-ABE7-1F6CDD799820}"/>
              </a:ext>
            </a:extLst>
          </p:cNvPr>
          <p:cNvSpPr>
            <a:spLocks noGrp="1"/>
          </p:cNvSpPr>
          <p:nvPr>
            <p:ph idx="1"/>
          </p:nvPr>
        </p:nvSpPr>
        <p:spPr/>
        <p:txBody>
          <a:bodyPr/>
          <a:lstStyle/>
          <a:p>
            <a:endParaRPr lang="en-US" dirty="0"/>
          </a:p>
          <a:p>
            <a:r>
              <a:rPr lang="en-US" dirty="0"/>
              <a:t>Notice how you feel after scrolling</a:t>
            </a:r>
          </a:p>
          <a:p>
            <a:r>
              <a:rPr lang="en-US" dirty="0"/>
              <a:t>Remember most posts are highlights, not real life</a:t>
            </a:r>
          </a:p>
          <a:p>
            <a:r>
              <a:rPr lang="en-US" dirty="0"/>
              <a:t>Take breaks on purpose</a:t>
            </a:r>
          </a:p>
          <a:p>
            <a:r>
              <a:rPr lang="en-US" dirty="0"/>
              <a:t>Do not let likes decide your value</a:t>
            </a:r>
          </a:p>
          <a:p>
            <a:r>
              <a:rPr lang="en-US" dirty="0"/>
              <a:t>Choose content that makes you feel better, not worse</a:t>
            </a:r>
          </a:p>
          <a:p>
            <a:endParaRPr lang="en-US" dirty="0"/>
          </a:p>
        </p:txBody>
      </p:sp>
    </p:spTree>
    <p:extLst>
      <p:ext uri="{BB962C8B-B14F-4D97-AF65-F5344CB8AC3E}">
        <p14:creationId xmlns:p14="http://schemas.microsoft.com/office/powerpoint/2010/main" val="2918287247"/>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Crop</Template>
  <TotalTime>1537</TotalTime>
  <Words>1416</Words>
  <Application>Microsoft Macintosh PowerPoint</Application>
  <PresentationFormat>Widescreen</PresentationFormat>
  <Paragraphs>137</Paragraphs>
  <Slides>19</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Aptos</vt:lpstr>
      <vt:lpstr>Franklin Gothic Book</vt:lpstr>
      <vt:lpstr>Crop</vt:lpstr>
      <vt:lpstr>Scroll Smarter: Navigating Social media and cyber bullying </vt:lpstr>
      <vt:lpstr>Overview</vt:lpstr>
      <vt:lpstr>The Effects of Social Media Cyberbullying</vt:lpstr>
      <vt:lpstr>Topics of Discussion</vt:lpstr>
      <vt:lpstr>The Effects of Social Media</vt:lpstr>
      <vt:lpstr>Your Brain vs Your Phone</vt:lpstr>
      <vt:lpstr>Why It Feels So Hard to Stop Scrolling</vt:lpstr>
      <vt:lpstr>How Constant Scrolling Can Affect You</vt:lpstr>
      <vt:lpstr>How to Use Social Media Without Letting It Use You</vt:lpstr>
      <vt:lpstr>Scroll Smart!</vt:lpstr>
      <vt:lpstr>Identifying and Preventing Cyberbullying: Guidance for Parents and Kids</vt:lpstr>
      <vt:lpstr>Recognizing Signs of Cyberbullying</vt:lpstr>
      <vt:lpstr>Strategies to Prevent Cyberbullying</vt:lpstr>
      <vt:lpstr>Understanding and Managing Technology</vt:lpstr>
      <vt:lpstr>Alternative Activities for Adolescents and Teens</vt:lpstr>
      <vt:lpstr>Time Spent on Social Media</vt:lpstr>
      <vt:lpstr>Screen-free Activities </vt:lpstr>
      <vt:lpstr>Alternative Online Digital Activities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Janet Wilson</dc:creator>
  <cp:keywords/>
  <dc:description/>
  <cp:lastModifiedBy>Kymberlee Vanburen</cp:lastModifiedBy>
  <cp:revision>16</cp:revision>
  <dcterms:created xsi:type="dcterms:W3CDTF">2025-03-03T20:39:28Z</dcterms:created>
  <dcterms:modified xsi:type="dcterms:W3CDTF">2026-02-23T19:11:49Z</dcterms:modified>
  <cp:category/>
</cp:coreProperties>
</file>